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=""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=""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=""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=""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96736" autoAdjust="0"/>
  </p:normalViewPr>
  <p:slideViewPr>
    <p:cSldViewPr snapToGrid="0" snapToObjects="1">
      <p:cViewPr>
        <p:scale>
          <a:sx n="64" d="100"/>
          <a:sy n="64" d="100"/>
        </p:scale>
        <p:origin x="-920" y="-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Yogita Gohiya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23-10-2025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5074" y="1411357"/>
            <a:ext cx="8975652" cy="48701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Process of </a:t>
            </a:r>
            <a:r>
              <a:rPr lang="en-GB" sz="2400" b="1" dirty="0"/>
              <a:t>cleaning and transforming raw data</a:t>
            </a:r>
            <a:r>
              <a:rPr lang="en-GB" sz="2400" dirty="0"/>
              <a:t> into a usable format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357809" y="5853797"/>
            <a:ext cx="120064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</a:t>
            </a:r>
            <a:r>
              <a:rPr lang="" sz="1400" dirty="0">
                <a:solidFill>
                  <a:srgbClr val="1C7DDB"/>
                </a:solidFill>
                <a:latin typeface="Abadi" panose="020B0604020104020204" pitchFamily="34" charset="0"/>
              </a:rPr>
              <a:t>:</a:t>
            </a:r>
            <a:r>
              <a:rPr lang="en-IN" sz="1400" dirty="0">
                <a:solidFill>
                  <a:srgbClr val="1C7DDB"/>
                </a:solidFill>
                <a:latin typeface="Abadi" panose="020B0604020104020204" pitchFamily="34" charset="0"/>
              </a:rPr>
              <a:t> https://</a:t>
            </a:r>
            <a:r>
              <a:rPr lang="en-IN" sz="1400" dirty="0" smtClean="0">
                <a:solidFill>
                  <a:srgbClr val="1C7DDB"/>
                </a:solidFill>
                <a:latin typeface="Abadi" panose="020B0604020104020204" pitchFamily="34" charset="0"/>
              </a:rPr>
              <a:t>github.com/YogitaGohiya/Space-X-Falcon-9-First-Stage-Landing-Prediction/blob/main/spacex-Data%20wrangling.ipynb</a:t>
            </a:r>
            <a:endParaRPr lang="en-IN" sz="1400" dirty="0">
              <a:solidFill>
                <a:srgbClr val="1C7DD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2" y="2599950"/>
            <a:ext cx="1991032" cy="1489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15" y="2256321"/>
            <a:ext cx="2475215" cy="2263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53" y="2439978"/>
            <a:ext cx="3700978" cy="1895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098" y="2054684"/>
            <a:ext cx="2633258" cy="2666328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015608" y="3167011"/>
            <a:ext cx="993913" cy="33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4684645" y="3167010"/>
            <a:ext cx="993913" cy="33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>
          <a:xfrm>
            <a:off x="8458274" y="3167011"/>
            <a:ext cx="993913" cy="33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715074" y="4718010"/>
            <a:ext cx="1623391" cy="8482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sz="1100" dirty="0" smtClean="0">
              <a:solidFill>
                <a:schemeClr val="tx1"/>
              </a:solidFill>
            </a:endParaRPr>
          </a:p>
          <a:p>
            <a:pPr algn="ctr"/>
            <a:r>
              <a:rPr lang="en-GB" sz="1100" b="1" dirty="0">
                <a:solidFill>
                  <a:schemeClr val="tx1"/>
                </a:solidFill>
              </a:rPr>
              <a:t>Calculate the number of launches on each site</a:t>
            </a:r>
          </a:p>
          <a:p>
            <a:pPr algn="ctr"/>
            <a:endParaRPr lang="en-IN" dirty="0"/>
          </a:p>
        </p:txBody>
      </p:sp>
      <p:sp>
        <p:nvSpPr>
          <p:cNvPr id="15" name="Oval 14"/>
          <p:cNvSpPr/>
          <p:nvPr/>
        </p:nvSpPr>
        <p:spPr>
          <a:xfrm>
            <a:off x="3009521" y="4686941"/>
            <a:ext cx="1804138" cy="8406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sz="1100" dirty="0" smtClean="0">
              <a:solidFill>
                <a:schemeClr val="tx1"/>
              </a:solidFill>
            </a:endParaRPr>
          </a:p>
          <a:p>
            <a:pPr algn="ctr"/>
            <a:r>
              <a:rPr lang="en-GB" sz="1100" b="1" dirty="0">
                <a:solidFill>
                  <a:schemeClr val="tx1"/>
                </a:solidFill>
              </a:rPr>
              <a:t>Calculate the number and occurrence of each orbit</a:t>
            </a:r>
          </a:p>
          <a:p>
            <a:pPr algn="ctr"/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5905228" y="4610366"/>
            <a:ext cx="2226364" cy="10635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sz="1100" dirty="0" smtClean="0">
              <a:solidFill>
                <a:schemeClr val="tx1"/>
              </a:solidFill>
            </a:endParaRPr>
          </a:p>
          <a:p>
            <a:pPr algn="ctr"/>
            <a:r>
              <a:rPr lang="en-GB" sz="1100" b="1" dirty="0">
                <a:solidFill>
                  <a:schemeClr val="tx1"/>
                </a:solidFill>
              </a:rPr>
              <a:t>Calculate the number and </a:t>
            </a:r>
            <a:r>
              <a:rPr lang="en-GB" sz="1100" b="1" dirty="0" err="1">
                <a:solidFill>
                  <a:schemeClr val="tx1"/>
                </a:solidFill>
              </a:rPr>
              <a:t>occurence</a:t>
            </a:r>
            <a:r>
              <a:rPr lang="en-GB" sz="1100" b="1" dirty="0">
                <a:solidFill>
                  <a:schemeClr val="tx1"/>
                </a:solidFill>
              </a:rPr>
              <a:t> of mission outcome of the orbits</a:t>
            </a:r>
          </a:p>
          <a:p>
            <a:pPr algn="ctr"/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9268545" y="4575473"/>
            <a:ext cx="2226364" cy="10635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sz="1100" b="1" dirty="0">
              <a:solidFill>
                <a:schemeClr val="tx1"/>
              </a:solidFill>
            </a:endParaRPr>
          </a:p>
          <a:p>
            <a:pPr algn="ctr"/>
            <a:r>
              <a:rPr lang="en-GB" sz="1100" b="1" dirty="0">
                <a:solidFill>
                  <a:schemeClr val="tx1"/>
                </a:solidFill>
              </a:rPr>
              <a:t>Create a landing outcome label from Outcome column</a:t>
            </a:r>
          </a:p>
          <a:p>
            <a:pPr algn="ctr"/>
            <a:endParaRPr lang="en-IN" dirty="0"/>
          </a:p>
        </p:txBody>
      </p:sp>
      <p:sp>
        <p:nvSpPr>
          <p:cNvPr id="18" name="Right Arrow 17"/>
          <p:cNvSpPr/>
          <p:nvPr/>
        </p:nvSpPr>
        <p:spPr>
          <a:xfrm>
            <a:off x="2168008" y="4976510"/>
            <a:ext cx="993913" cy="33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ight Arrow 18"/>
          <p:cNvSpPr/>
          <p:nvPr/>
        </p:nvSpPr>
        <p:spPr>
          <a:xfrm>
            <a:off x="4882775" y="4976210"/>
            <a:ext cx="993913" cy="33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Arrow 19"/>
          <p:cNvSpPr/>
          <p:nvPr/>
        </p:nvSpPr>
        <p:spPr>
          <a:xfrm>
            <a:off x="8217815" y="4941617"/>
            <a:ext cx="993913" cy="33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63" y="1353595"/>
            <a:ext cx="4977221" cy="3504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12" y="1350137"/>
            <a:ext cx="3720319" cy="34166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4542" y="6242545"/>
            <a:ext cx="1056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</a:t>
            </a:r>
            <a:r>
              <a:rPr lang="en-IN" sz="14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https://github.com/YogitaGohiya/Space-X-Falcon-9-First-Stage-Landing-Prediction/blob/main/EDA%20with%20Visualization%20Lab.ipynb</a:t>
            </a:r>
            <a:endParaRPr lang="en-IN" sz="1400" dirty="0">
              <a:solidFill>
                <a:srgbClr val="1C7DD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068" y="4854616"/>
            <a:ext cx="479016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Using </a:t>
            </a:r>
            <a:r>
              <a:rPr lang="en-GB" sz="1100" dirty="0"/>
              <a:t>scatter point chart visualize relationship between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100" dirty="0"/>
              <a:t>Flight Number and Launch Site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100" dirty="0"/>
              <a:t>Payload Mass and Launch Site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100" dirty="0" err="1"/>
              <a:t>FlightNumber</a:t>
            </a:r>
            <a:r>
              <a:rPr lang="en-GB" sz="1100" dirty="0"/>
              <a:t> and Orbit type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100" dirty="0"/>
              <a:t>Payload Mass and Orbit </a:t>
            </a:r>
            <a:r>
              <a:rPr lang="en-GB" sz="1100" dirty="0" smtClean="0"/>
              <a:t>t</a:t>
            </a:r>
            <a:r>
              <a:rPr lang="" sz="1100" dirty="0" smtClean="0"/>
              <a:t>yp</a:t>
            </a:r>
            <a:r>
              <a:rPr lang="" sz="1100" smtClean="0"/>
              <a:t>e</a:t>
            </a:r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480930" y="5472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6607676" y="5015732"/>
            <a:ext cx="4850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Bar chart for success rate of each orbit type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Line chart for 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919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1800" dirty="0"/>
              <a:t>Display the names of the unique launch sites in the space mission</a:t>
            </a:r>
          </a:p>
          <a:p>
            <a:r>
              <a:rPr lang="en-GB" sz="1800" dirty="0"/>
              <a:t>Display 5 records where launch sites begin with the string 'CCA'</a:t>
            </a:r>
          </a:p>
          <a:p>
            <a:r>
              <a:rPr lang="en-GB" sz="1800" dirty="0"/>
              <a:t>Display the total payload mass carried by boosters launched by NASA (CRS)</a:t>
            </a:r>
          </a:p>
          <a:p>
            <a:r>
              <a:rPr lang="en-GB" sz="1800" dirty="0"/>
              <a:t>Display average payload mass carried by booster version F9 v1.1</a:t>
            </a:r>
          </a:p>
          <a:p>
            <a:r>
              <a:rPr lang="en-GB" sz="1800" dirty="0"/>
              <a:t>List the date when the first </a:t>
            </a:r>
            <a:r>
              <a:rPr lang="en-GB" sz="1800" dirty="0" err="1"/>
              <a:t>succesful</a:t>
            </a:r>
            <a:r>
              <a:rPr lang="en-GB" sz="1800" dirty="0"/>
              <a:t> landing outcome in ground pad was </a:t>
            </a:r>
            <a:r>
              <a:rPr lang="en-GB" sz="1800" dirty="0" err="1"/>
              <a:t>acheived</a:t>
            </a:r>
            <a:r>
              <a:rPr lang="en-GB" sz="1800" dirty="0"/>
              <a:t>.</a:t>
            </a:r>
          </a:p>
          <a:p>
            <a:r>
              <a:rPr lang="en-GB" sz="1800" dirty="0"/>
              <a:t>List the names of the boosters which have success in drone ship and have payload mass greater than 4000 but less than 6000</a:t>
            </a:r>
          </a:p>
          <a:p>
            <a:r>
              <a:rPr lang="en-GB" sz="1800" dirty="0"/>
              <a:t>List the total number of successful and failure mission outcomes</a:t>
            </a:r>
          </a:p>
          <a:p>
            <a:r>
              <a:rPr lang="en-GB" sz="1800" dirty="0"/>
              <a:t>List all the </a:t>
            </a:r>
            <a:r>
              <a:rPr lang="en-GB" sz="1800" dirty="0" err="1"/>
              <a:t>booster_versions</a:t>
            </a:r>
            <a:r>
              <a:rPr lang="en-GB" sz="1800" dirty="0"/>
              <a:t> that have carried the maximum payload mass, using a </a:t>
            </a:r>
            <a:r>
              <a:rPr lang="en-GB" sz="1800" dirty="0" err="1"/>
              <a:t>subquery</a:t>
            </a:r>
            <a:r>
              <a:rPr lang="en-GB" sz="1800" dirty="0"/>
              <a:t> with a suitable aggregate function.</a:t>
            </a:r>
          </a:p>
          <a:p>
            <a:r>
              <a:rPr lang="en-GB" sz="1800" dirty="0"/>
              <a:t>List the records which will display the month names, failure </a:t>
            </a:r>
            <a:r>
              <a:rPr lang="en-GB" sz="1800" dirty="0" err="1"/>
              <a:t>landing_outcomes</a:t>
            </a:r>
            <a:r>
              <a:rPr lang="en-GB" sz="1800" dirty="0"/>
              <a:t> in drone ship ,booster versions, </a:t>
            </a:r>
            <a:r>
              <a:rPr lang="en-GB" sz="1800" dirty="0" err="1"/>
              <a:t>launch_site</a:t>
            </a:r>
            <a:r>
              <a:rPr lang="en-GB" sz="1800" dirty="0"/>
              <a:t> for the months in year 2015.</a:t>
            </a:r>
          </a:p>
          <a:p>
            <a:r>
              <a:rPr lang="en-GB" sz="1800" dirty="0"/>
              <a:t>Rank the count of landing outcomes (such as Failure (drone ship) or Success (ground pad)) between the date 2010-06-04 and 2017-03-20, in descending order.</a:t>
            </a:r>
            <a:endParaRPr lang="" sz="1800" dirty="0"/>
          </a:p>
          <a:p>
            <a:pPr marL="0" indent="0">
              <a:buNone/>
            </a:pPr>
            <a:r>
              <a:rPr lang="en-GB" dirty="0"/>
              <a:t/>
            </a:r>
            <a:br>
              <a:rPr lang="en-GB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775" y="6273322"/>
            <a:ext cx="10147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4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https://github.com/YogitaGohiya/Space-X-Falcon-9-First-Stage-Landing-Prediction/blob/main/eda-sql.ipynb</a:t>
            </a:r>
            <a:endParaRPr lang="en-IN" sz="1400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58219"/>
            <a:ext cx="10515600" cy="19018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 smtClean="0"/>
              <a:t>Purpos</a:t>
            </a:r>
            <a:r>
              <a:rPr lang="" sz="2400" b="1" dirty="0" smtClean="0"/>
              <a:t>e</a:t>
            </a:r>
            <a:endParaRPr lang="en-GB" sz="2400" b="1" dirty="0"/>
          </a:p>
          <a:p>
            <a:r>
              <a:rPr lang="en-GB" sz="1800" dirty="0"/>
              <a:t>To </a:t>
            </a:r>
            <a:r>
              <a:rPr lang="en-GB" sz="1800" b="1" dirty="0"/>
              <a:t>visually identify</a:t>
            </a:r>
            <a:r>
              <a:rPr lang="en-GB" sz="1800" dirty="0"/>
              <a:t> where launches occur across different sites</a:t>
            </a:r>
          </a:p>
          <a:p>
            <a:r>
              <a:rPr lang="en-GB" sz="1800" dirty="0"/>
              <a:t>To </a:t>
            </a:r>
            <a:r>
              <a:rPr lang="en-GB" sz="1800" b="1" dirty="0" err="1"/>
              <a:t>analyze</a:t>
            </a:r>
            <a:r>
              <a:rPr lang="en-GB" sz="1800" b="1" dirty="0"/>
              <a:t> success patterns</a:t>
            </a:r>
            <a:r>
              <a:rPr lang="en-GB" sz="1800" dirty="0"/>
              <a:t> by location and visualize reusability performance</a:t>
            </a:r>
          </a:p>
          <a:p>
            <a:r>
              <a:rPr lang="en-GB" sz="1800" dirty="0"/>
              <a:t>To make data </a:t>
            </a:r>
            <a:r>
              <a:rPr lang="en-GB" sz="1800" b="1" dirty="0"/>
              <a:t>interactive and intuitive</a:t>
            </a:r>
            <a:r>
              <a:rPr lang="en-GB" sz="1800" dirty="0"/>
              <a:t> for understanding geographical impact on </a:t>
            </a:r>
            <a:r>
              <a:rPr lang="en-GB" sz="1800"/>
              <a:t>landing </a:t>
            </a:r>
            <a:r>
              <a:rPr lang="en-GB" sz="1800" smtClean="0"/>
              <a:t>success</a:t>
            </a:r>
            <a:r>
              <a:rPr lang="" sz="1800" smtClean="0"/>
              <a:t> </a:t>
            </a:r>
            <a:r>
              <a:rPr lang="en-US" sz="1800" smtClean="0"/>
              <a:t>reference </a:t>
            </a:r>
            <a:r>
              <a:rPr lang="en-US" sz="1800" dirty="0"/>
              <a:t>and peer-review purpose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13" y="3223960"/>
            <a:ext cx="4029637" cy="2438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85" y="3091069"/>
            <a:ext cx="3934374" cy="241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6775" y="6273322"/>
            <a:ext cx="10147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400" dirty="0" smtClean="0">
                <a:solidFill>
                  <a:srgbClr val="1C7DDB"/>
                </a:solidFill>
                <a:latin typeface="Abadi" panose="020B0604020104020204" pitchFamily="34" charset="0"/>
              </a:rPr>
              <a:t>https://github.com/YogitaGohiya/Space-X-Falcon-9-First-Stage-Landing-Prediction/blob/main/eda-sql.ipynb</a:t>
            </a:r>
            <a:endParaRPr lang="en-IN" sz="1400" dirty="0">
              <a:solidFill>
                <a:srgbClr val="1C7DD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4884" y="5656240"/>
            <a:ext cx="439729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GB" sz="1400" dirty="0" smtClean="0"/>
              <a:t>Circle marker at NASA Johnson Space </a:t>
            </a:r>
            <a:r>
              <a:rPr lang="en-GB" sz="1400" dirty="0" err="1" smtClean="0"/>
              <a:t>Center's</a:t>
            </a:r>
            <a:r>
              <a:rPr lang="en-GB" sz="1400" dirty="0" smtClean="0"/>
              <a:t> coordinate </a:t>
            </a:r>
            <a:endParaRPr lang="en-IN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106478" y="5502353"/>
            <a:ext cx="3437288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Distance marker to show distances between </a:t>
            </a:r>
          </a:p>
          <a:p>
            <a:pPr algn="ctr"/>
            <a:r>
              <a:rPr lang="en-GB" sz="1400" dirty="0"/>
              <a:t>a launch site to its proximities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4" y="1471959"/>
            <a:ext cx="6781578" cy="44716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48118" y="2524539"/>
            <a:ext cx="5218596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Dropdown option of a pie chart created to visualize </a:t>
            </a:r>
          </a:p>
          <a:p>
            <a:r>
              <a:rPr lang="en-GB" sz="1600" dirty="0"/>
              <a:t>Successful launches of each </a:t>
            </a:r>
            <a:r>
              <a:rPr lang="en-GB" sz="1600" dirty="0" smtClean="0"/>
              <a:t>site</a:t>
            </a:r>
            <a:endParaRPr lang="en-GB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48118" y="4577786"/>
            <a:ext cx="5218596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Scatter point with a Range Slider to Select </a:t>
            </a:r>
            <a:r>
              <a:rPr lang="en-GB" sz="1600" dirty="0" smtClean="0"/>
              <a:t>Payload </a:t>
            </a:r>
            <a:r>
              <a:rPr lang="en-GB" sz="1600" dirty="0"/>
              <a:t>to </a:t>
            </a:r>
            <a:r>
              <a:rPr lang="en-GB" sz="1600" dirty="0" smtClean="0"/>
              <a:t>visualize </a:t>
            </a:r>
            <a:r>
              <a:rPr lang="en-GB" sz="1600" dirty="0"/>
              <a:t>Successful </a:t>
            </a:r>
            <a:r>
              <a:rPr lang="en-GB" sz="1600" dirty="0" smtClean="0"/>
              <a:t>launches</a:t>
            </a:r>
            <a:endParaRPr lang="en-GB" sz="1600" dirty="0"/>
          </a:p>
        </p:txBody>
      </p:sp>
      <p:sp>
        <p:nvSpPr>
          <p:cNvPr id="8" name="Rectangle 7"/>
          <p:cNvSpPr/>
          <p:nvPr/>
        </p:nvSpPr>
        <p:spPr>
          <a:xfrm>
            <a:off x="1023730" y="6273321"/>
            <a:ext cx="107740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4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https://github.com/YogitaGohiya/Space-X-Falcon-9-First-Stage-Landing-Prediction/blob/main/dashboard%20spacex</a:t>
            </a:r>
            <a:endParaRPr lang="en-IN" sz="1400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84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dirty="0"/>
              <a:t>To predict if the Falcon 9 first stage will land successfully we used Logistic Regression, Decision Tree, K-Nearest </a:t>
            </a:r>
            <a:r>
              <a:rPr lang="en-IN" sz="1600" dirty="0" err="1"/>
              <a:t>Neighbors</a:t>
            </a:r>
            <a:r>
              <a:rPr lang="en-IN" sz="1600" dirty="0"/>
              <a:t> (KNN), Support Vector Machine (SVM</a:t>
            </a:r>
            <a:r>
              <a:rPr lang="en-IN" sz="1600" dirty="0" smtClean="0"/>
              <a:t>)</a:t>
            </a:r>
            <a:r>
              <a:rPr lang="" sz="1600" dirty="0" smtClean="0"/>
              <a:t> </a:t>
            </a:r>
            <a:endParaRPr lang="en-IN" sz="1600" dirty="0"/>
          </a:p>
          <a:p>
            <a:pPr marL="0" indent="0">
              <a:buNone/>
            </a:pPr>
            <a:r>
              <a:rPr lang="en-IN" sz="1600" dirty="0"/>
              <a:t>Steps:</a:t>
            </a:r>
          </a:p>
          <a:p>
            <a:r>
              <a:rPr lang="en-IN" sz="1600" dirty="0"/>
              <a:t>Split Data – Train/test split for unbiased evaluation</a:t>
            </a:r>
          </a:p>
          <a:p>
            <a:r>
              <a:rPr lang="en-IN" sz="1600" dirty="0"/>
              <a:t>Build Models – Train multiple classification models</a:t>
            </a:r>
          </a:p>
          <a:p>
            <a:r>
              <a:rPr lang="en-IN" sz="1600" dirty="0"/>
              <a:t>Evaluate Models – Compare </a:t>
            </a:r>
            <a:r>
              <a:rPr lang="en-IN" sz="1600" dirty="0" smtClean="0"/>
              <a:t>accuracy</a:t>
            </a:r>
            <a:r>
              <a:rPr lang="en-IN" sz="1600" dirty="0"/>
              <a:t>(highest 83.33</a:t>
            </a:r>
            <a:r>
              <a:rPr lang="en-IN" sz="1600" dirty="0" smtClean="0"/>
              <a:t>%)</a:t>
            </a:r>
            <a:endParaRPr lang="" sz="1600" dirty="0" smtClean="0"/>
          </a:p>
          <a:p>
            <a:r>
              <a:rPr lang="en-IN" sz="1600" dirty="0" smtClean="0"/>
              <a:t>Tune </a:t>
            </a:r>
            <a:r>
              <a:rPr lang="en-IN" sz="1600" dirty="0" err="1"/>
              <a:t>Hyperparameters</a:t>
            </a:r>
            <a:r>
              <a:rPr lang="en-IN" sz="1600" dirty="0"/>
              <a:t> – Use </a:t>
            </a:r>
            <a:r>
              <a:rPr lang="en-IN" sz="1600" dirty="0" err="1"/>
              <a:t>GridSearchCV</a:t>
            </a:r>
            <a:r>
              <a:rPr lang="en-IN" sz="1600" dirty="0"/>
              <a:t> for optimal settings</a:t>
            </a:r>
          </a:p>
          <a:p>
            <a:r>
              <a:rPr lang="en-IN" sz="1600" dirty="0"/>
              <a:t>Select Best Model – Choose the highest-performing classifier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4061738"/>
            <a:ext cx="8229599" cy="17923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270" y="5781650"/>
            <a:ext cx="11457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" sz="1400" smtClean="0">
                <a:solidFill>
                  <a:srgbClr val="1C7DDB"/>
                </a:solidFill>
                <a:latin typeface="Abadi" panose="020B0604020104020204" pitchFamily="34" charset="0"/>
              </a:rPr>
              <a:t>: </a:t>
            </a:r>
            <a:r>
              <a:rPr lang="en-IN" sz="1400" dirty="0" smtClean="0">
                <a:solidFill>
                  <a:srgbClr val="1C7DDB"/>
                </a:solidFill>
                <a:latin typeface="Abadi" panose="020B0604020104020204" pitchFamily="34" charset="0"/>
              </a:rPr>
              <a:t>https</a:t>
            </a:r>
            <a:r>
              <a:rPr lang="en-IN" sz="1400" dirty="0">
                <a:solidFill>
                  <a:srgbClr val="1C7DDB"/>
                </a:solidFill>
                <a:latin typeface="Abadi" panose="020B0604020104020204" pitchFamily="34" charset="0"/>
              </a:rPr>
              <a:t>://github.com/YogitaGohiya/Space-X-Falcon-9-First-Stage-Landing-Prediction/blob/main/SpaceX_Machine%20Learning%20Prediction_Part_5%20(1).ipynb</a:t>
            </a:r>
            <a:endParaRPr lang="en-IN" sz="1400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11357"/>
            <a:ext cx="10708145" cy="201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tx1"/>
                </a:solidFill>
                <a:latin typeface="+mn-lt"/>
              </a:rPr>
              <a:t>Top Models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: LR, SVM, and KNN gave the best prediction performance</a:t>
            </a:r>
          </a:p>
          <a:p>
            <a:r>
              <a:rPr lang="en-GB" sz="2400" b="1" dirty="0">
                <a:solidFill>
                  <a:schemeClr val="tx1"/>
                </a:solidFill>
                <a:latin typeface="+mn-lt"/>
              </a:rPr>
              <a:t>Lighter Payloads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: Higher success rates than heavier ones</a:t>
            </a:r>
          </a:p>
          <a:p>
            <a:r>
              <a:rPr lang="en-GB" sz="2400" b="1" dirty="0">
                <a:solidFill>
                  <a:schemeClr val="tx1"/>
                </a:solidFill>
                <a:latin typeface="+mn-lt"/>
              </a:rPr>
              <a:t>Best Site &amp; Orbits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: KSC LC-39A and GEO/HEO/SSO/ES L1 orbits show the most successful launches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87" y="3429000"/>
            <a:ext cx="6255424" cy="194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5204" y="4368070"/>
            <a:ext cx="507260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KSC LC-39A has the most successful launches </a:t>
            </a:r>
            <a:r>
              <a:rPr lang="en-GB" dirty="0" smtClean="0"/>
              <a:t>overall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1" y="1745189"/>
            <a:ext cx="10058400" cy="2144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0390" y="4293704"/>
            <a:ext cx="761484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/>
              <a:t>CCAFS SLC-40</a:t>
            </a:r>
            <a:r>
              <a:rPr lang="en-GB" dirty="0"/>
              <a:t> recorded the </a:t>
            </a:r>
            <a:r>
              <a:rPr lang="en-GB" b="1" dirty="0"/>
              <a:t>highest number of launches</a:t>
            </a:r>
            <a:r>
              <a:rPr lang="en-GB" dirty="0"/>
              <a:t> among all launch sites.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7" y="1573937"/>
            <a:ext cx="10058400" cy="21517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165" y="4313582"/>
            <a:ext cx="111809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Payloads with lower mass are have more launches compared to those with higher mass across all three launch sites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82" y="1338670"/>
            <a:ext cx="7258161" cy="41785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62630" y="5715861"/>
            <a:ext cx="69303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Orbit types ES-L 1,GEO,HEO,SSO have the highest success rate among all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6" y="1349307"/>
            <a:ext cx="9594493" cy="4421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0445" y="5810698"/>
            <a:ext cx="9144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LEO orbit, success seems to be related to the number of flights. Conversely, in the GTO orbit, there appears to be no relationship between flight number and success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1" y="1730106"/>
            <a:ext cx="10308550" cy="2325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1784" y="4562061"/>
            <a:ext cx="9501808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With heavy payloads the successful landing or positive landing rate are more for </a:t>
            </a:r>
            <a:r>
              <a:rPr lang="en-GB" dirty="0" err="1"/>
              <a:t>Polar,LEO</a:t>
            </a:r>
            <a:r>
              <a:rPr lang="en-GB" dirty="0"/>
              <a:t> and ISS.</a:t>
            </a:r>
          </a:p>
          <a:p>
            <a:r>
              <a:rPr lang="en-GB" dirty="0"/>
              <a:t>However, for GTO, it's difficult to distinguish between successful and unsuccessful landings as both outcomes are present.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78" y="1343019"/>
            <a:ext cx="7495463" cy="42715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9756" y="5864829"/>
            <a:ext cx="639611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Observed that the success rate since 2013 kept increasing till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93" y="1545675"/>
            <a:ext cx="7478169" cy="3905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7312" y="4104861"/>
            <a:ext cx="539192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Performed an SQL query to obtain all launch site names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35" y="1505540"/>
            <a:ext cx="5218099" cy="4139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6035" y="4273826"/>
            <a:ext cx="591193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Performed an SQL query to obtain 5 launch site names that begin with 'CCA'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38" y="1717214"/>
            <a:ext cx="9497750" cy="2648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2862" y="4897397"/>
            <a:ext cx="976530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Performed an SQL query to display the total payload mass carried by boosters launched by NASA (CRS)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25" y="1573303"/>
            <a:ext cx="9288171" cy="2657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0626" y="4726848"/>
            <a:ext cx="875611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Performed an SQL query to display average payload mass carried by booster version F9 v1.1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5564329"/>
            <a:ext cx="1045869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Performed an SQL query to list the date when the first </a:t>
            </a:r>
            <a:r>
              <a:rPr lang="en-GB" dirty="0" err="1"/>
              <a:t>succesful</a:t>
            </a:r>
            <a:r>
              <a:rPr lang="en-GB" dirty="0"/>
              <a:t> landing outcome in ground pad was </a:t>
            </a:r>
            <a:r>
              <a:rPr lang="en-GB" dirty="0" err="1"/>
              <a:t>acheived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584513"/>
            <a:ext cx="7017026" cy="346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0" y="1414181"/>
            <a:ext cx="10058400" cy="3846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3669" y="5571026"/>
            <a:ext cx="926327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Performed an SQL query to list the names of the boosters which have success in drone ship and have payload mass greater than 4000 but less than 6000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490869"/>
            <a:ext cx="9904568" cy="446266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Summary </a:t>
            </a:r>
            <a:r>
              <a:rPr lang="en-GB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Methodologies</a:t>
            </a:r>
          </a:p>
          <a:p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Collected and cleaned </a:t>
            </a:r>
            <a:r>
              <a:rPr lang="en-GB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SpaceX</a:t>
            </a:r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launch data</a:t>
            </a:r>
          </a:p>
          <a:p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Performed EDA to find key factors affecting landing success</a:t>
            </a:r>
          </a:p>
          <a:p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Built and tested ML models (Logistic Regression, Decision Tree, SVM, Random Forest)</a:t>
            </a:r>
          </a:p>
          <a:p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Evaluated models using accuracy </a:t>
            </a:r>
            <a:endParaRPr lang="" sz="240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" sz="9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Summary </a:t>
            </a:r>
            <a:r>
              <a:rPr lang="en-GB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Results</a:t>
            </a:r>
          </a:p>
          <a:p>
            <a:r>
              <a:rPr lang=""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EDA Results</a:t>
            </a:r>
          </a:p>
          <a:p>
            <a:r>
              <a:rPr lang=""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Interactive Analytics</a:t>
            </a:r>
          </a:p>
          <a:p>
            <a:r>
              <a:rPr lang=""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Predictive Analytics</a:t>
            </a:r>
          </a:p>
          <a:p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18" y="1402401"/>
            <a:ext cx="9754961" cy="37152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9858" y="5433402"/>
            <a:ext cx="879227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Performed an SQL query to List the total number of successful and failure mission outcomes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54" y="1426627"/>
            <a:ext cx="6234654" cy="3875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0870" y="5536095"/>
            <a:ext cx="8736496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Performed an SQL query to List all the </a:t>
            </a:r>
            <a:r>
              <a:rPr lang="en-GB" dirty="0" err="1"/>
              <a:t>booster_versions</a:t>
            </a:r>
            <a:r>
              <a:rPr lang="en-GB" dirty="0"/>
              <a:t> that have carried the maximum payload mass, using a </a:t>
            </a:r>
            <a:r>
              <a:rPr lang="en-GB" dirty="0" err="1"/>
              <a:t>subquery</a:t>
            </a:r>
            <a:r>
              <a:rPr lang="en-GB" dirty="0"/>
              <a:t> with a suitable aggregate function.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36" y="1510811"/>
            <a:ext cx="6484972" cy="3013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9137" y="4403034"/>
            <a:ext cx="859734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Performed an SQL query to List the records which will display the month names, failure </a:t>
            </a:r>
            <a:r>
              <a:rPr lang="en-GB" dirty="0" err="1"/>
              <a:t>landing_outcomes</a:t>
            </a:r>
            <a:r>
              <a:rPr lang="en-GB" dirty="0"/>
              <a:t> in drone ship ,booster versions, </a:t>
            </a:r>
            <a:r>
              <a:rPr lang="en-GB" dirty="0" err="1"/>
              <a:t>launch_site</a:t>
            </a:r>
            <a:r>
              <a:rPr lang="en-GB" dirty="0"/>
              <a:t> for the months in year 2015.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76" y="1416372"/>
            <a:ext cx="7687223" cy="3690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67068" y="5102243"/>
            <a:ext cx="792148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Performed an SQL query to Rank the count of landing outcomes (such as Failure (drone ship) or Success (ground pad)) between the date 2010-06-04 and 2017-03-20, in descending order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latin typeface="+mn-lt"/>
              </a:rPr>
              <a:t>All launch sites on a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5" y="1661866"/>
            <a:ext cx="5811061" cy="35342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2575" y="2623930"/>
            <a:ext cx="336422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The launch sites are </a:t>
            </a:r>
            <a:r>
              <a:rPr lang="en-GB" sz="2400" dirty="0" smtClean="0"/>
              <a:t>label</a:t>
            </a:r>
            <a:r>
              <a:rPr lang="" sz="2400" dirty="0" smtClean="0"/>
              <a:t>l</a:t>
            </a:r>
            <a:r>
              <a:rPr lang="en-GB" sz="2400" dirty="0" err="1" smtClean="0"/>
              <a:t>ed</a:t>
            </a:r>
            <a:r>
              <a:rPr lang="en-GB" sz="2400" dirty="0" smtClean="0"/>
              <a:t> </a:t>
            </a:r>
            <a:r>
              <a:rPr lang="en-GB" sz="2400" dirty="0"/>
              <a:t>by a marker with their names on the map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latin typeface="+mn-lt"/>
              </a:rPr>
              <a:t>All success and failed launches for each sites on a map</a:t>
            </a:r>
            <a:endParaRPr lang="en-US" dirty="0">
              <a:solidFill>
                <a:srgbClr val="0B49CB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62" y="1610106"/>
            <a:ext cx="6790243" cy="40651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3304" y="2404046"/>
            <a:ext cx="3677478" cy="2308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The launch records are grouped in clusters on the map, then labelled by green markers for successful launches and re markers for failed ones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latin typeface="+mn-lt"/>
              </a:rPr>
              <a:t>Distance between a launch site to is proximities</a:t>
            </a:r>
            <a:endParaRPr lang="en-US" dirty="0">
              <a:solidFill>
                <a:srgbClr val="0B49CB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12" y="1728550"/>
            <a:ext cx="5487166" cy="340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3791" y="2274838"/>
            <a:ext cx="4065105" cy="2308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The closest coastline from NASA JSC is marked as a point using </a:t>
            </a:r>
            <a:r>
              <a:rPr lang="en-GB" sz="2400" dirty="0" err="1"/>
              <a:t>Mouseposition</a:t>
            </a:r>
            <a:r>
              <a:rPr lang="en-GB" sz="2400" dirty="0"/>
              <a:t> and the distance between the coastline point and the launch site is </a:t>
            </a:r>
            <a:r>
              <a:rPr lang="en-GB" sz="2400" dirty="0" err="1"/>
              <a:t>aproxx</a:t>
            </a:r>
            <a:r>
              <a:rPr lang="en-GB" sz="2400" dirty="0"/>
              <a:t>. 0.86 </a:t>
            </a:r>
            <a:r>
              <a:rPr lang="en-GB" sz="2400" dirty="0" smtClean="0"/>
              <a:t>KM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latin typeface="+mn-lt"/>
              </a:rPr>
              <a:t>Total successful launches for all sites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66" y="1691969"/>
            <a:ext cx="8187390" cy="26116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5105" y="5039139"/>
            <a:ext cx="9685411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KSC LC-39A has the highest amount of successful launches with 41.7% from the entire record, whereas CCAFS SLC-40 has the lowest amount of successful launches with only 12.50%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61052"/>
            <a:ext cx="5302956" cy="48204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IN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Background</a:t>
            </a:r>
            <a:r>
              <a:rPr lang="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 algn="just">
              <a:spcBef>
                <a:spcPts val="1400"/>
              </a:spcBef>
              <a:buNone/>
            </a:pPr>
            <a:r>
              <a:rPr lang="en-GB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SpaceX</a:t>
            </a:r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revolutionized space launches by reusing rocket stages, drastically reducing costs — about $62M per launch compared to $165M for competitors. Its success in recovering the Falcon 9 first stage since 2010 has drawn global attention</a:t>
            </a:r>
            <a:r>
              <a:rPr lang="en-GB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GB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IN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Business Problem</a:t>
            </a:r>
            <a:r>
              <a:rPr lang="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 algn="just">
              <a:spcBef>
                <a:spcPts val="1400"/>
              </a:spcBef>
              <a:buNone/>
            </a:pPr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Launch cost depends on whether the first stage lands successfully. Predicting this outcome helps estimate costs and understand </a:t>
            </a:r>
            <a:r>
              <a:rPr lang="en-GB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SpaceX’s</a:t>
            </a:r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pricing edge. Competing companies can use this insight to optimize bids and pricing strategies.</a:t>
            </a:r>
            <a:endParaRPr lang="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6" y="1962978"/>
            <a:ext cx="5343277" cy="38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latin typeface="+mn-lt"/>
              </a:rPr>
              <a:t>Success ratio of the launch site with the highest successful launches</a:t>
            </a:r>
            <a:endParaRPr lang="en-US" dirty="0">
              <a:solidFill>
                <a:srgbClr val="0B49CB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34" y="1617600"/>
            <a:ext cx="8303855" cy="30781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1662" y="5082365"/>
            <a:ext cx="9054548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KSC LC-39A which is the launch site with highest amount of success, has a 76.90% success rate for the launches from its site and 23.10% failure rate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>
                <a:latin typeface="+mn-lt"/>
              </a:rPr>
              <a:t>Payload VS Launch outcome</a:t>
            </a:r>
            <a:endParaRPr lang="en-US" dirty="0">
              <a:solidFill>
                <a:srgbClr val="0B49CB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846" y="5051538"/>
            <a:ext cx="948193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The payload range that has the highest success launches is between 2000 to 4000 kg , which can be seen by the most number of plots in that range, followed by the payload range of 4000 to 6000 kg with the second most number of plots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10" y="1490870"/>
            <a:ext cx="9172002" cy="30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94" y="1379887"/>
            <a:ext cx="5410786" cy="3361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8496" y="5102243"/>
            <a:ext cx="870667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Logistic Regression (LR), Support Vector Machine (SVM), and K-Nearest </a:t>
            </a:r>
            <a:r>
              <a:rPr lang="en-GB" dirty="0" err="1"/>
              <a:t>Neighbors</a:t>
            </a:r>
            <a:r>
              <a:rPr lang="en-GB" dirty="0"/>
              <a:t> (KNN) are the top-performing models for predicting landing outcomes with </a:t>
            </a:r>
            <a:r>
              <a:rPr lang="en-GB" dirty="0" err="1"/>
              <a:t>thw</a:t>
            </a:r>
            <a:r>
              <a:rPr lang="en-GB" dirty="0"/>
              <a:t> accuracy of 83.33%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46" y="1581718"/>
            <a:ext cx="4438730" cy="4202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3853" y="1581718"/>
            <a:ext cx="5605670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LR,SVM,KNN models are good as their confusion matrix shows that they predict all 12 successful landing correctly, with zero error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03854" y="3051867"/>
            <a:ext cx="560567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However, the decision tree model only predicted 11 successful landing with on wrong </a:t>
            </a:r>
            <a:r>
              <a:rPr lang="en-GB" dirty="0" smtClean="0"/>
              <a:t>prediction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44223" y="4333461"/>
            <a:ext cx="560566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Logistic Regression (LR), Support Vector Machine (SVM), and K-Nearest </a:t>
            </a:r>
            <a:r>
              <a:rPr lang="en-GB" dirty="0" err="1"/>
              <a:t>Neighbors</a:t>
            </a:r>
            <a:r>
              <a:rPr lang="en-GB" dirty="0"/>
              <a:t> (KNN) are the top-performing models for predicting landing outcomes with same accuracy 83.33</a:t>
            </a:r>
            <a:r>
              <a:rPr lang="en-GB" dirty="0" smtClean="0"/>
              <a:t>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2635" y="1818861"/>
            <a:ext cx="100829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400" b="1" dirty="0"/>
              <a:t>Logistic Regression (LR), Support Vector Machine (SVM), and K-Nearest </a:t>
            </a:r>
            <a:r>
              <a:rPr lang="en-GB" sz="2400" b="1" dirty="0" err="1"/>
              <a:t>Neighbors</a:t>
            </a:r>
            <a:r>
              <a:rPr lang="en-GB" sz="2400" b="1" dirty="0"/>
              <a:t> (KNN) </a:t>
            </a:r>
            <a:r>
              <a:rPr lang="en-GB" sz="2400" dirty="0"/>
              <a:t>are the top-performing models for predicting landing outcomes.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/>
              <a:t>Lighter payloads show </a:t>
            </a:r>
            <a:r>
              <a:rPr lang="en-GB" sz="2400" b="1" dirty="0"/>
              <a:t>a higher success </a:t>
            </a:r>
            <a:r>
              <a:rPr lang="en-GB" sz="2400" dirty="0"/>
              <a:t>rate compared to heavier ones.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/>
              <a:t>GEO, HEO, SSO, and ES L1 orbit types demonstrate the </a:t>
            </a:r>
            <a:r>
              <a:rPr lang="en-GB" sz="2400" b="1" dirty="0"/>
              <a:t>highest rates </a:t>
            </a:r>
            <a:r>
              <a:rPr lang="en-GB" sz="2400" dirty="0"/>
              <a:t>of successful launches.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/>
              <a:t>Launch Complex 39A (</a:t>
            </a:r>
            <a:r>
              <a:rPr lang="en-GB" sz="2400" b="1" dirty="0"/>
              <a:t>KSC LC-39A</a:t>
            </a:r>
            <a:r>
              <a:rPr lang="en-GB" sz="2400" dirty="0"/>
              <a:t>) at the Kennedy Space </a:t>
            </a:r>
            <a:r>
              <a:rPr lang="en-GB" sz="2400" dirty="0" err="1"/>
              <a:t>Center</a:t>
            </a:r>
            <a:r>
              <a:rPr lang="en-GB" sz="2400" dirty="0"/>
              <a:t> records the most successful launches overall compared to other sites.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3487" y="2842591"/>
            <a:ext cx="4422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Link</a:t>
            </a:r>
            <a:r>
              <a:rPr lang="en-IN" dirty="0">
                <a:solidFill>
                  <a:srgbClr val="1C7DDB"/>
                </a:solidFill>
              </a:rPr>
              <a:t>: https://github.com/YogitaGohiya/Space-X-Falcon-9-First-Stage-Landing-Prediction/tree/main</a:t>
            </a:r>
            <a:endParaRPr lang="en-IN" dirty="0">
              <a:solidFill>
                <a:srgbClr val="1C7DD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79" y="1774041"/>
            <a:ext cx="4997726" cy="35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2" y="1341784"/>
            <a:ext cx="9685954" cy="479066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</a:t>
            </a:r>
            <a:r>
              <a:rPr lang="en-US" sz="8800" dirty="0" smtClean="0">
                <a:solidFill>
                  <a:srgbClr val="0B49CB"/>
                </a:solidFill>
                <a:latin typeface="Abadi"/>
              </a:rPr>
              <a:t>Summary</a:t>
            </a:r>
            <a:endParaRPr lang="en-GB" sz="7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6400" b="1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Data </a:t>
            </a: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Collection &amp; Wrangling</a:t>
            </a:r>
          </a:p>
          <a:p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Collected launch data from </a:t>
            </a:r>
            <a:r>
              <a:rPr lang="en-GB" sz="6400" b="1" dirty="0" err="1">
                <a:solidFill>
                  <a:schemeClr val="tx1"/>
                </a:solidFill>
                <a:latin typeface="+mn-lt"/>
                <a:cs typeface="Times New Roman" pitchFamily="18" charset="0"/>
              </a:rPr>
              <a:t>SpaceX</a:t>
            </a: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API</a:t>
            </a:r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and </a:t>
            </a: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Wikipedia</a:t>
            </a:r>
            <a:endParaRPr lang="en-GB" sz="6400" dirty="0">
              <a:solidFill>
                <a:schemeClr val="tx1"/>
              </a:solidFill>
              <a:latin typeface="+mn-lt"/>
              <a:cs typeface="Times New Roman" pitchFamily="18" charset="0"/>
            </a:endParaRPr>
          </a:p>
          <a:p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Cleaned and transformed data (handled missing values, encoded categories</a:t>
            </a:r>
            <a:r>
              <a:rPr lang="en-GB" sz="6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)</a:t>
            </a:r>
            <a:endParaRPr lang="" sz="6400" dirty="0" smtClean="0">
              <a:solidFill>
                <a:schemeClr val="tx1"/>
              </a:solidFill>
              <a:latin typeface="+mn-lt"/>
              <a:cs typeface="Times New Roman" pitchFamily="18" charset="0"/>
            </a:endParaRPr>
          </a:p>
          <a:p>
            <a:pPr marL="0" indent="0">
              <a:buNone/>
            </a:pPr>
            <a:endParaRPr lang="en-GB" sz="6400" dirty="0">
              <a:solidFill>
                <a:schemeClr val="tx1"/>
              </a:solidFill>
              <a:latin typeface="+mn-lt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Exploratory Data Analysis (EDA)</a:t>
            </a:r>
          </a:p>
          <a:p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Used </a:t>
            </a: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visualizations</a:t>
            </a:r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and </a:t>
            </a: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SQL queries</a:t>
            </a:r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to find trends and key factors</a:t>
            </a:r>
          </a:p>
          <a:p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Explored payload, orbit type, launch site, and success rate </a:t>
            </a:r>
            <a:r>
              <a:rPr lang="en-GB" sz="6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relationship</a:t>
            </a:r>
            <a:endParaRPr lang="" sz="6400" dirty="0" smtClean="0">
              <a:solidFill>
                <a:schemeClr val="tx1"/>
              </a:solidFill>
              <a:latin typeface="+mn-lt"/>
              <a:cs typeface="Times New Roman" pitchFamily="18" charset="0"/>
            </a:endParaRPr>
          </a:p>
          <a:p>
            <a:pPr marL="0" indent="0">
              <a:buNone/>
            </a:pPr>
            <a:endParaRPr lang="en-GB" sz="6400" dirty="0">
              <a:solidFill>
                <a:schemeClr val="tx1"/>
              </a:solidFill>
              <a:latin typeface="+mn-lt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Interactive Visual Analytics</a:t>
            </a:r>
          </a:p>
          <a:p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Built </a:t>
            </a: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Folium maps</a:t>
            </a:r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to show launch locations and landing outcomes</a:t>
            </a:r>
          </a:p>
          <a:p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Created </a:t>
            </a:r>
            <a:r>
              <a:rPr lang="en-GB" sz="6400" b="1" dirty="0" err="1">
                <a:solidFill>
                  <a:schemeClr val="tx1"/>
                </a:solidFill>
                <a:latin typeface="+mn-lt"/>
                <a:cs typeface="Times New Roman" pitchFamily="18" charset="0"/>
              </a:rPr>
              <a:t>Plotly</a:t>
            </a: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Dash dashboard</a:t>
            </a:r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for interactive </a:t>
            </a:r>
            <a:r>
              <a:rPr lang="en-GB" sz="64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exploration</a:t>
            </a:r>
            <a:endParaRPr lang="" sz="6400" dirty="0" smtClean="0">
              <a:solidFill>
                <a:schemeClr val="tx1"/>
              </a:solidFill>
              <a:latin typeface="+mn-lt"/>
              <a:cs typeface="Times New Roman" pitchFamily="18" charset="0"/>
            </a:endParaRPr>
          </a:p>
          <a:p>
            <a:pPr marL="0" indent="0">
              <a:buNone/>
            </a:pPr>
            <a:endParaRPr lang="en-GB" sz="6400" dirty="0">
              <a:solidFill>
                <a:schemeClr val="tx1"/>
              </a:solidFill>
              <a:latin typeface="+mn-lt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Predictive Analysis</a:t>
            </a:r>
          </a:p>
          <a:p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Applied </a:t>
            </a: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classification models</a:t>
            </a:r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(Logistic Regression, SVM, KNN, Decision Tree)</a:t>
            </a:r>
          </a:p>
          <a:p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Tuned models</a:t>
            </a:r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using Grid Search and </a:t>
            </a: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evaluated</a:t>
            </a:r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with accuracy </a:t>
            </a:r>
          </a:p>
          <a:p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Identified </a:t>
            </a:r>
            <a:r>
              <a:rPr lang="en-GB" sz="64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best model</a:t>
            </a:r>
            <a:r>
              <a:rPr lang="en-GB" sz="6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for predicting landing success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1417"/>
            <a:ext cx="10515600" cy="477554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IN" sz="2000" b="1" dirty="0" smtClean="0"/>
              <a:t>Data </a:t>
            </a:r>
            <a:r>
              <a:rPr lang="en-IN" sz="2000" b="1" dirty="0"/>
              <a:t>Sources:</a:t>
            </a:r>
            <a:endParaRPr lang="en-IN" sz="2000" dirty="0"/>
          </a:p>
          <a:p>
            <a:pPr lvl="1"/>
            <a:r>
              <a:rPr lang="en-IN" sz="2000" dirty="0" err="1"/>
              <a:t>SpaceX</a:t>
            </a:r>
            <a:r>
              <a:rPr lang="en-IN" sz="2000" dirty="0"/>
              <a:t> API – official launch data (dates, payload, rocket type, launch outcome)</a:t>
            </a:r>
          </a:p>
          <a:p>
            <a:pPr lvl="1"/>
            <a:r>
              <a:rPr lang="en-IN" sz="2000" dirty="0"/>
              <a:t>Wikipedia – supplementary data (orbit type, landing location, booster version)</a:t>
            </a:r>
          </a:p>
          <a:p>
            <a:pPr marL="0" indent="0">
              <a:buNone/>
            </a:pPr>
            <a:r>
              <a:rPr lang="en-IN" sz="2000" b="1" dirty="0"/>
              <a:t>Tools Used:</a:t>
            </a:r>
            <a:endParaRPr lang="en-IN" sz="2000" dirty="0"/>
          </a:p>
          <a:p>
            <a:pPr lvl="1"/>
            <a:r>
              <a:rPr lang="en-IN" sz="2000" dirty="0"/>
              <a:t>Python libraries: requests, pandas, </a:t>
            </a:r>
            <a:r>
              <a:rPr lang="en-IN" sz="2000" dirty="0" err="1"/>
              <a:t>BeautifulSoup</a:t>
            </a:r>
            <a:endParaRPr lang="en-IN" sz="2000" dirty="0"/>
          </a:p>
          <a:p>
            <a:pPr lvl="1"/>
            <a:r>
              <a:rPr lang="en-IN" sz="2000" dirty="0"/>
              <a:t>API calls for JSON data retrieval</a:t>
            </a:r>
          </a:p>
          <a:p>
            <a:pPr lvl="1"/>
            <a:r>
              <a:rPr lang="en-IN" sz="2000" dirty="0"/>
              <a:t>Web scraping for additional launch info</a:t>
            </a:r>
          </a:p>
          <a:p>
            <a:pPr marL="0" indent="0">
              <a:buNone/>
            </a:pPr>
            <a:r>
              <a:rPr lang="en-IN" sz="2000" b="1" dirty="0"/>
              <a:t>Process Summary:</a:t>
            </a:r>
            <a:endParaRPr lang="en-IN" sz="2000" dirty="0"/>
          </a:p>
          <a:p>
            <a:pPr lvl="1"/>
            <a:r>
              <a:rPr lang="en-IN" sz="2000" b="1" dirty="0"/>
              <a:t>Access </a:t>
            </a:r>
            <a:r>
              <a:rPr lang="en-IN" sz="2000" b="1" dirty="0" err="1"/>
              <a:t>SpaceX</a:t>
            </a:r>
            <a:r>
              <a:rPr lang="en-IN" sz="2000" b="1" dirty="0"/>
              <a:t> REST API</a:t>
            </a:r>
            <a:r>
              <a:rPr lang="en-IN" sz="2000" dirty="0"/>
              <a:t> → Retrieve raw launch data in JSON format</a:t>
            </a:r>
          </a:p>
          <a:p>
            <a:pPr lvl="1"/>
            <a:r>
              <a:rPr lang="en-IN" sz="2000" b="1" dirty="0"/>
              <a:t>Web Scraping (Wikipedia)</a:t>
            </a:r>
            <a:r>
              <a:rPr lang="en-IN" sz="2000" dirty="0"/>
              <a:t> → Collect missing attributes (orbit, landing type)</a:t>
            </a:r>
          </a:p>
          <a:p>
            <a:pPr lvl="1"/>
            <a:r>
              <a:rPr lang="en-IN" sz="2000" b="1" dirty="0"/>
              <a:t>Combine Datasets</a:t>
            </a:r>
            <a:r>
              <a:rPr lang="en-IN" sz="2000" dirty="0"/>
              <a:t> → Merge API and scraped data</a:t>
            </a:r>
          </a:p>
          <a:p>
            <a:pPr lvl="1"/>
            <a:r>
              <a:rPr lang="en-IN" sz="2000" b="1" dirty="0"/>
              <a:t>Data Cleaning</a:t>
            </a:r>
            <a:r>
              <a:rPr lang="en-IN" sz="2000" dirty="0"/>
              <a:t> → Handle missing values &amp; standardize formats</a:t>
            </a:r>
          </a:p>
          <a:p>
            <a:pPr lvl="1"/>
            <a:r>
              <a:rPr lang="en-IN" sz="2000" b="1" dirty="0"/>
              <a:t>Store Dataset</a:t>
            </a:r>
            <a:r>
              <a:rPr lang="en-IN" sz="2000" dirty="0"/>
              <a:t> → Save as CSV for further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7688" y="6104045"/>
            <a:ext cx="1144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</a:t>
            </a:r>
            <a:r>
              <a:rPr lang="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r>
              <a:rPr lang="en-IN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4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https://github.com/YogitaGohiya/Space-X-Falcon-9-First-Stage-Landing-Prediction/blob/main/spacex-data-collection-api.ipynb</a:t>
            </a:r>
            <a:endParaRPr lang="en-IN" sz="1400" dirty="0">
              <a:solidFill>
                <a:srgbClr val="1C7DD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639107"/>
            <a:ext cx="3945832" cy="3269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99" y="2060892"/>
            <a:ext cx="3105055" cy="27626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89" y="1975339"/>
            <a:ext cx="3180522" cy="29337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935896" y="3051249"/>
            <a:ext cx="993913" cy="331263"/>
          </a:xfrm>
          <a:prstGeom prst="rightArrow">
            <a:avLst/>
          </a:prstGeom>
          <a:solidFill>
            <a:srgbClr val="0948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10"/>
          <p:cNvSpPr/>
          <p:nvPr/>
        </p:nvSpPr>
        <p:spPr>
          <a:xfrm>
            <a:off x="7407966" y="3051249"/>
            <a:ext cx="993913" cy="331263"/>
          </a:xfrm>
          <a:prstGeom prst="rightArrow">
            <a:avLst/>
          </a:prstGeom>
          <a:solidFill>
            <a:srgbClr val="0948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466022" y="2650011"/>
            <a:ext cx="2226364" cy="10635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GB" sz="1100" b="1" dirty="0" smtClean="0">
                <a:solidFill>
                  <a:schemeClr val="tx1"/>
                </a:solidFill>
              </a:rPr>
              <a:t>Request </a:t>
            </a:r>
            <a:r>
              <a:rPr lang="en-GB" sz="1100" b="1" dirty="0">
                <a:solidFill>
                  <a:schemeClr val="tx1"/>
                </a:solidFill>
              </a:rPr>
              <a:t>and parse the </a:t>
            </a:r>
            <a:r>
              <a:rPr lang="en-GB" sz="1100" b="1" dirty="0" err="1" smtClean="0">
                <a:solidFill>
                  <a:schemeClr val="tx1"/>
                </a:solidFill>
              </a:rPr>
              <a:t>SpaceX</a:t>
            </a:r>
            <a:r>
              <a:rPr lang="" sz="1100" b="1" dirty="0" smtClean="0">
                <a:solidFill>
                  <a:schemeClr val="tx1"/>
                </a:solidFill>
              </a:rPr>
              <a:t> </a:t>
            </a:r>
            <a:r>
              <a:rPr lang="en-GB" sz="1100" b="1" dirty="0" smtClean="0">
                <a:solidFill>
                  <a:schemeClr val="tx1"/>
                </a:solidFill>
              </a:rPr>
              <a:t> </a:t>
            </a:r>
            <a:r>
              <a:rPr lang="en-GB" sz="1100" b="1" dirty="0">
                <a:solidFill>
                  <a:schemeClr val="tx1"/>
                </a:solidFill>
              </a:rPr>
              <a:t>launch data using the GET request</a:t>
            </a:r>
          </a:p>
          <a:p>
            <a:pPr algn="ctr"/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4989445" y="2650011"/>
            <a:ext cx="2226364" cy="10635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sz="1100" b="1" dirty="0" smtClean="0">
              <a:solidFill>
                <a:schemeClr val="tx1"/>
              </a:solidFill>
            </a:endParaRPr>
          </a:p>
          <a:p>
            <a:pPr algn="ctr"/>
            <a:endParaRPr lang="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GB" sz="1100" b="1" dirty="0" smtClean="0">
                <a:solidFill>
                  <a:schemeClr val="tx1"/>
                </a:solidFill>
              </a:rPr>
              <a:t>Filter </a:t>
            </a:r>
            <a:r>
              <a:rPr lang="en-GB" sz="1100" b="1" dirty="0">
                <a:solidFill>
                  <a:schemeClr val="tx1"/>
                </a:solidFill>
              </a:rPr>
              <a:t>the </a:t>
            </a:r>
            <a:r>
              <a:rPr lang="en-GB" sz="1100" b="1" dirty="0" err="1">
                <a:solidFill>
                  <a:schemeClr val="tx1"/>
                </a:solidFill>
              </a:rPr>
              <a:t>dataframe</a:t>
            </a:r>
            <a:r>
              <a:rPr lang="en-GB" sz="1100" b="1" dirty="0">
                <a:solidFill>
                  <a:schemeClr val="tx1"/>
                </a:solidFill>
              </a:rPr>
              <a:t> to only include Falcon 9 launches</a:t>
            </a:r>
          </a:p>
          <a:p>
            <a:pPr algn="ctr"/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8582168" y="2716336"/>
            <a:ext cx="2226364" cy="10635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/>
                </a:solidFill>
              </a:rPr>
              <a:t>Dealing with Missing Values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35" y="1797198"/>
            <a:ext cx="3664312" cy="34080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endParaRPr lang="en-US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4543" y="6242545"/>
            <a:ext cx="1015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</a:t>
            </a:r>
            <a:r>
              <a:rPr lang="" sz="1400" dirty="0" smtClean="0">
                <a:solidFill>
                  <a:srgbClr val="1C7DDB"/>
                </a:solidFill>
                <a:latin typeface="Abadi" panose="020B0604020104020204" pitchFamily="34" charset="0"/>
              </a:rPr>
              <a:t>:</a:t>
            </a:r>
            <a:r>
              <a:rPr lang="en-IN" sz="1400" dirty="0">
                <a:solidFill>
                  <a:srgbClr val="1C7DDB"/>
                </a:solidFill>
                <a:latin typeface="Abadi" panose="020B0604020104020204" pitchFamily="34" charset="0"/>
              </a:rPr>
              <a:t> https://github.com/YogitaGohiya/Space-X-Falcon-9-First-Stage-Landing-Prediction/blob/main/webscraping.ipynb</a:t>
            </a:r>
            <a:endParaRPr lang="en-IN" sz="1400" dirty="0">
              <a:solidFill>
                <a:srgbClr val="1C7DDB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74" y="1853419"/>
            <a:ext cx="3737113" cy="32955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7" y="1914947"/>
            <a:ext cx="3130045" cy="298656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339549" y="3041074"/>
            <a:ext cx="993913" cy="33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Arrow 15"/>
          <p:cNvSpPr/>
          <p:nvPr/>
        </p:nvSpPr>
        <p:spPr>
          <a:xfrm>
            <a:off x="7325139" y="3037932"/>
            <a:ext cx="993913" cy="33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922411" y="2650008"/>
            <a:ext cx="2226364" cy="10635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sz="1100" dirty="0" smtClean="0">
              <a:solidFill>
                <a:schemeClr val="tx1"/>
              </a:solidFill>
            </a:endParaRPr>
          </a:p>
          <a:p>
            <a:pPr algn="ctr"/>
            <a:r>
              <a:rPr lang="en-GB" sz="1100" b="1" dirty="0">
                <a:solidFill>
                  <a:schemeClr val="tx1"/>
                </a:solidFill>
              </a:rPr>
              <a:t>Request the Falcon9 Launch Wiki page from its URL</a:t>
            </a:r>
          </a:p>
          <a:p>
            <a:pPr algn="ctr"/>
            <a:endParaRPr lang="en-IN" dirty="0"/>
          </a:p>
        </p:txBody>
      </p:sp>
      <p:sp>
        <p:nvSpPr>
          <p:cNvPr id="18" name="Oval 17"/>
          <p:cNvSpPr/>
          <p:nvPr/>
        </p:nvSpPr>
        <p:spPr>
          <a:xfrm>
            <a:off x="4749249" y="2674929"/>
            <a:ext cx="2226364" cy="10635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sz="1100" dirty="0" smtClean="0">
              <a:solidFill>
                <a:schemeClr val="tx1"/>
              </a:solidFill>
            </a:endParaRPr>
          </a:p>
          <a:p>
            <a:pPr algn="ctr" fontAlgn="base"/>
            <a:r>
              <a:rPr lang="en-GB" sz="1100" b="1" dirty="0">
                <a:solidFill>
                  <a:schemeClr val="tx1"/>
                </a:solidFill>
              </a:rPr>
              <a:t>Extract all column/variable names from the HTML table header</a:t>
            </a:r>
          </a:p>
          <a:p>
            <a:pPr algn="ctr"/>
            <a:endParaRPr lang="en-IN" dirty="0"/>
          </a:p>
        </p:txBody>
      </p:sp>
      <p:sp>
        <p:nvSpPr>
          <p:cNvPr id="19" name="Oval 18"/>
          <p:cNvSpPr/>
          <p:nvPr/>
        </p:nvSpPr>
        <p:spPr>
          <a:xfrm>
            <a:off x="8577470" y="2650008"/>
            <a:ext cx="2226364" cy="10635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" sz="1100" b="1" dirty="0" smtClean="0">
                <a:solidFill>
                  <a:schemeClr val="tx1"/>
                </a:solidFill>
              </a:rPr>
              <a:t> </a:t>
            </a:r>
            <a:r>
              <a:rPr lang="en-GB" sz="1100" b="1" dirty="0" smtClean="0">
                <a:solidFill>
                  <a:schemeClr val="tx1"/>
                </a:solidFill>
              </a:rPr>
              <a:t>Create </a:t>
            </a:r>
            <a:r>
              <a:rPr lang="en-GB" sz="1100" b="1" dirty="0">
                <a:solidFill>
                  <a:schemeClr val="tx1"/>
                </a:solidFill>
              </a:rPr>
              <a:t>a data frame by parsing the launch HTML tables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80a141d-92ca-4d3d-9308-f7e7b1d44ce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1857</Words>
  <Application>Microsoft Office PowerPoint</Application>
  <PresentationFormat>Custom</PresentationFormat>
  <Paragraphs>247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Jayant Barode</cp:lastModifiedBy>
  <cp:revision>254</cp:revision>
  <dcterms:created xsi:type="dcterms:W3CDTF">2021-04-29T18:58:34Z</dcterms:created>
  <dcterms:modified xsi:type="dcterms:W3CDTF">2025-10-24T12:51:16Z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